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2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00"/>
    <a:srgbClr val="003300"/>
    <a:srgbClr val="99CC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7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008D-0CEF-45FA-BC72-2617849F0235}" type="datetimeFigureOut">
              <a:rPr lang="en-AU" smtClean="0"/>
              <a:pPr/>
              <a:t>13/07/2022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64A11-69A1-4BAA-9144-C512634F9888}" type="slidenum">
              <a:rPr lang="en-AU" smtClean="0"/>
              <a:pPr/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11" Type="http://schemas.openxmlformats.org/officeDocument/2006/relationships/image" Target="../media/image12.jpeg"/><Relationship Id="rId5" Type="http://schemas.openxmlformats.org/officeDocument/2006/relationships/image" Target="../media/image6.jpeg"/><Relationship Id="rId10" Type="http://schemas.openxmlformats.org/officeDocument/2006/relationships/image" Target="../media/image11.jpe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>
                <a:solidFill>
                  <a:schemeClr val="bg1"/>
                </a:solidFill>
                <a:latin typeface="Century Gothic" pitchFamily="34" charset="0"/>
                <a:ea typeface="Arial Unicode MS" pitchFamily="34" charset="-128"/>
                <a:cs typeface="Arial Unicode MS" pitchFamily="34" charset="-128"/>
              </a:rPr>
              <a:t>Planting for Success</a:t>
            </a:r>
          </a:p>
        </p:txBody>
      </p:sp>
      <p:pic>
        <p:nvPicPr>
          <p:cNvPr id="4" name="Content Placeholder 3" descr="colorful-succulents-h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556792"/>
            <a:ext cx="9144000" cy="4785360"/>
          </a:xfrm>
        </p:spPr>
      </p:pic>
      <p:sp>
        <p:nvSpPr>
          <p:cNvPr id="5" name="Rectangle 4"/>
          <p:cNvSpPr/>
          <p:nvPr/>
        </p:nvSpPr>
        <p:spPr>
          <a:xfrm>
            <a:off x="1835696" y="6396335"/>
            <a:ext cx="56166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400" dirty="0">
                <a:solidFill>
                  <a:schemeClr val="bg1"/>
                </a:solidFill>
                <a:latin typeface="Century Gothic" pitchFamily="34" charset="0"/>
              </a:rPr>
              <a:t>a mindful and reflective activity…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E784B-6143-4EEF-BCF7-B29E1457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4000" dirty="0"/>
              <a:t>ACKNOWLEDGEMENT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010A55-2519-4BBF-8B95-252806F99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766" y="1484784"/>
            <a:ext cx="7578298" cy="410445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/>
              <a:t>The</a:t>
            </a:r>
            <a:r>
              <a:rPr lang="en-AU" sz="2400" b="1" dirty="0"/>
              <a:t> Planting for Success </a:t>
            </a:r>
            <a:r>
              <a:rPr lang="en-AU" sz="2400" dirty="0"/>
              <a:t>resource</a:t>
            </a:r>
            <a:r>
              <a:rPr lang="en-AU" sz="2400" b="1" dirty="0"/>
              <a:t> </a:t>
            </a:r>
            <a:r>
              <a:rPr lang="en-AU" sz="2400" dirty="0"/>
              <a:t>has been created by the </a:t>
            </a:r>
            <a:r>
              <a:rPr lang="en-AU" sz="2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Collaborative Project Officers of: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Southern Fleurieu and KI Positive Ageing Taskforce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Riverland Mallee Coorong Taskforce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Hills Positive Ageing Project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en-AU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Southern Services Reform Group</a:t>
            </a:r>
            <a:endParaRPr lang="en-AU" sz="2400" dirty="0"/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r>
              <a:rPr lang="en-AU" sz="2400" dirty="0"/>
              <a:t>This resource was specifically designed and developed for the </a:t>
            </a:r>
            <a:r>
              <a:rPr lang="en-AU" sz="2400" i="1" dirty="0"/>
              <a:t>‘</a:t>
            </a:r>
            <a:r>
              <a:rPr lang="en-AU" sz="2400" b="1" i="1" dirty="0"/>
              <a:t>Same </a:t>
            </a:r>
            <a:r>
              <a:rPr lang="en-AU" sz="2400" b="1" i="1" dirty="0" err="1"/>
              <a:t>Same</a:t>
            </a:r>
            <a:r>
              <a:rPr lang="en-AU" sz="2400" b="1" i="1" dirty="0"/>
              <a:t> but Different’ </a:t>
            </a:r>
            <a:r>
              <a:rPr lang="en-AU" sz="2400" dirty="0"/>
              <a:t>Regional Reform Forum held on 20 May 2022 at The Secret Garden, Marion Hotel, South Australia. </a:t>
            </a:r>
          </a:p>
          <a:p>
            <a:pPr marL="0" indent="0">
              <a:buNone/>
            </a:pPr>
            <a:endParaRPr lang="en-AU" sz="1600" dirty="0"/>
          </a:p>
          <a:p>
            <a:pPr marL="0" indent="0">
              <a:buNone/>
            </a:pPr>
            <a:r>
              <a:rPr lang="en-AU" sz="1600" dirty="0"/>
              <a:t>This PowerPoint supports the Planting for Success activity script, refer to the script for further details.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EFE9BA-B301-A288-BA5F-7BB8ACAC0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917" y="5441615"/>
            <a:ext cx="8083997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9429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Content Placeholder 4" descr="istockphoto-1135354916-612x612.jpg"/>
          <p:cNvPicPr>
            <a:picLocks noChangeAspect="1"/>
          </p:cNvPicPr>
          <p:nvPr/>
        </p:nvPicPr>
        <p:blipFill>
          <a:blip r:embed="rId2" cstate="print"/>
          <a:srcRect l="19384" r="18384" b="57692"/>
          <a:stretch>
            <a:fillRect/>
          </a:stretch>
        </p:blipFill>
        <p:spPr>
          <a:xfrm>
            <a:off x="2483768" y="1124744"/>
            <a:ext cx="4392488" cy="2376264"/>
          </a:xfrm>
          <a:prstGeom prst="rect">
            <a:avLst/>
          </a:prstGeom>
        </p:spPr>
      </p:pic>
      <p:pic>
        <p:nvPicPr>
          <p:cNvPr id="5" name="Content Placeholder 4" descr="istockphoto-1135354916-612x6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41026"/>
          <a:stretch>
            <a:fillRect/>
          </a:stretch>
        </p:blipFill>
        <p:spPr>
          <a:xfrm>
            <a:off x="1115616" y="3429000"/>
            <a:ext cx="7058262" cy="3312368"/>
          </a:xfrm>
        </p:spPr>
      </p:pic>
      <p:sp>
        <p:nvSpPr>
          <p:cNvPr id="6" name="Rounded Rectangle 5"/>
          <p:cNvSpPr/>
          <p:nvPr/>
        </p:nvSpPr>
        <p:spPr>
          <a:xfrm rot="16200000" flipV="1">
            <a:off x="4463996" y="2312884"/>
            <a:ext cx="1944216" cy="144000"/>
          </a:xfrm>
          <a:prstGeom prst="roundRect">
            <a:avLst/>
          </a:prstGeom>
          <a:blipFill>
            <a:blip r:embed="rId3" cstate="print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r>
              <a:rPr lang="en-AU" sz="1400" dirty="0">
                <a:solidFill>
                  <a:schemeClr val="tx1"/>
                </a:solidFill>
                <a:ea typeface="Arial Unicode MS" pitchFamily="34" charset="-128"/>
                <a:cs typeface="Arial Unicode MS" pitchFamily="34" charset="-128"/>
              </a:rPr>
              <a:t>Name</a:t>
            </a:r>
            <a:endParaRPr lang="en-AU" dirty="0">
              <a:solidFill>
                <a:schemeClr val="tx1"/>
              </a:solidFill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8144" y="1916832"/>
            <a:ext cx="144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5868144" y="3995772"/>
            <a:ext cx="3275856" cy="733663"/>
          </a:xfrm>
          <a:prstGeom prst="blockArc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b="1" dirty="0"/>
              <a:t>ORGANISATIONAL FRAMEWORK</a:t>
            </a:r>
          </a:p>
        </p:txBody>
      </p:sp>
      <p:pic>
        <p:nvPicPr>
          <p:cNvPr id="14" name="Picture 13" descr="istockphoto-948654426-612x612.jpg"/>
          <p:cNvPicPr>
            <a:picLocks noChangeAspect="1"/>
          </p:cNvPicPr>
          <p:nvPr/>
        </p:nvPicPr>
        <p:blipFill>
          <a:blip r:embed="rId4" cstate="print"/>
          <a:srcRect t="17474" r="67699" b="5895"/>
          <a:stretch>
            <a:fillRect/>
          </a:stretch>
        </p:blipFill>
        <p:spPr>
          <a:xfrm>
            <a:off x="1619672" y="4149080"/>
            <a:ext cx="1368152" cy="1872208"/>
          </a:xfrm>
          <a:prstGeom prst="rect">
            <a:avLst/>
          </a:prstGeom>
        </p:spPr>
      </p:pic>
      <p:pic>
        <p:nvPicPr>
          <p:cNvPr id="15" name="Picture 14" descr="istockphoto-1211378582-612x612.jpg"/>
          <p:cNvPicPr>
            <a:picLocks noChangeAspect="1"/>
          </p:cNvPicPr>
          <p:nvPr/>
        </p:nvPicPr>
        <p:blipFill>
          <a:blip r:embed="rId5" cstate="print"/>
          <a:srcRect l="15441" t="11581" r="7354" b="13145"/>
          <a:stretch>
            <a:fillRect/>
          </a:stretch>
        </p:blipFill>
        <p:spPr>
          <a:xfrm>
            <a:off x="68731" y="4653136"/>
            <a:ext cx="1550941" cy="1008112"/>
          </a:xfrm>
          <a:prstGeom prst="rect">
            <a:avLst/>
          </a:prstGeom>
        </p:spPr>
      </p:pic>
      <p:pic>
        <p:nvPicPr>
          <p:cNvPr id="16" name="Picture 15" descr="istockphoto-598952810-612x612.jpg"/>
          <p:cNvPicPr>
            <a:picLocks noChangeAspect="1"/>
          </p:cNvPicPr>
          <p:nvPr/>
        </p:nvPicPr>
        <p:blipFill>
          <a:blip r:embed="rId6" cstate="print"/>
          <a:srcRect t="80769"/>
          <a:stretch>
            <a:fillRect/>
          </a:stretch>
        </p:blipFill>
        <p:spPr>
          <a:xfrm>
            <a:off x="3419872" y="5705561"/>
            <a:ext cx="2462676" cy="315727"/>
          </a:xfrm>
          <a:prstGeom prst="rect">
            <a:avLst/>
          </a:prstGeom>
        </p:spPr>
      </p:pic>
      <p:pic>
        <p:nvPicPr>
          <p:cNvPr id="17" name="Picture 16" descr="istockphoto-484376749-612x612.jpg"/>
          <p:cNvPicPr>
            <a:picLocks noChangeAspect="1"/>
          </p:cNvPicPr>
          <p:nvPr/>
        </p:nvPicPr>
        <p:blipFill>
          <a:blip r:embed="rId7" cstate="print"/>
          <a:srcRect t="29464"/>
          <a:stretch>
            <a:fillRect/>
          </a:stretch>
        </p:blipFill>
        <p:spPr>
          <a:xfrm>
            <a:off x="3539460" y="4439294"/>
            <a:ext cx="2184668" cy="933922"/>
          </a:xfrm>
          <a:prstGeom prst="rect">
            <a:avLst/>
          </a:prstGeom>
        </p:spPr>
      </p:pic>
      <p:pic>
        <p:nvPicPr>
          <p:cNvPr id="19" name="Picture 18" descr="istockphoto-1297706369-612x6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-1" y="0"/>
            <a:ext cx="2008735" cy="1916832"/>
          </a:xfrm>
          <a:prstGeom prst="rect">
            <a:avLst/>
          </a:prstGeom>
        </p:spPr>
      </p:pic>
      <p:pic>
        <p:nvPicPr>
          <p:cNvPr id="21" name="Picture 20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45005"/>
          <a:stretch>
            <a:fillRect/>
          </a:stretch>
        </p:blipFill>
        <p:spPr>
          <a:xfrm>
            <a:off x="3347864" y="692696"/>
            <a:ext cx="504056" cy="720080"/>
          </a:xfrm>
          <a:prstGeom prst="rect">
            <a:avLst/>
          </a:prstGeom>
        </p:spPr>
      </p:pic>
      <p:pic>
        <p:nvPicPr>
          <p:cNvPr id="22" name="Picture 21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45005"/>
          <a:stretch>
            <a:fillRect/>
          </a:stretch>
        </p:blipFill>
        <p:spPr>
          <a:xfrm>
            <a:off x="3779912" y="188640"/>
            <a:ext cx="504056" cy="720080"/>
          </a:xfrm>
          <a:prstGeom prst="rect">
            <a:avLst/>
          </a:prstGeom>
        </p:spPr>
      </p:pic>
      <p:pic>
        <p:nvPicPr>
          <p:cNvPr id="23" name="Picture 22" descr="istockphoto-902272776-612x612.jpg"/>
          <p:cNvPicPr>
            <a:picLocks noChangeAspect="1"/>
          </p:cNvPicPr>
          <p:nvPr/>
        </p:nvPicPr>
        <p:blipFill>
          <a:blip r:embed="rId9" cstate="print"/>
          <a:srcRect l="3860" t="5048" r="69118" b="50000"/>
          <a:stretch>
            <a:fillRect/>
          </a:stretch>
        </p:blipFill>
        <p:spPr>
          <a:xfrm>
            <a:off x="3779912" y="1196752"/>
            <a:ext cx="504056" cy="648072"/>
          </a:xfrm>
          <a:prstGeom prst="rect">
            <a:avLst/>
          </a:prstGeom>
        </p:spPr>
      </p:pic>
      <p:pic>
        <p:nvPicPr>
          <p:cNvPr id="24" name="Picture 23" descr="istockphoto-489871228-612x612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6384" y="2348880"/>
            <a:ext cx="1865376" cy="1243584"/>
          </a:xfrm>
          <a:prstGeom prst="rect">
            <a:avLst/>
          </a:prstGeom>
        </p:spPr>
      </p:pic>
      <p:pic>
        <p:nvPicPr>
          <p:cNvPr id="25" name="Picture 24" descr="istockphoto-1207133597-612x612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940152" y="0"/>
            <a:ext cx="2547958" cy="2060848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39552" y="593998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PPE                    TOOLS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9552" y="364502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Resources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403648" y="1340768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Funding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555776" y="26064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workforce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660232" y="1772816"/>
            <a:ext cx="2411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sz="1600" dirty="0"/>
              <a:t>Recognition / celebrating achievements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6660232" y="249289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b="1" dirty="0"/>
              <a:t>SERVICES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5652120" y="4869160"/>
            <a:ext cx="792088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436096" y="3212976"/>
            <a:ext cx="1296144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32240" y="3491716"/>
            <a:ext cx="1023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/>
              <a:t>Branding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516216" y="4726885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Foundational elements </a:t>
            </a: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5868144" y="5949280"/>
            <a:ext cx="64807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516216" y="579597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/>
              <a:t>Drainage / flow through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16216" y="5435932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Workplace culture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16216" y="305966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/>
              <a:t>Attractiveness &amp; Diversity</a:t>
            </a:r>
          </a:p>
        </p:txBody>
      </p:sp>
      <p:pic>
        <p:nvPicPr>
          <p:cNvPr id="59" name="Picture 58" descr="istockphoto-598952810-612x612.jpg"/>
          <p:cNvPicPr>
            <a:picLocks noChangeAspect="1"/>
          </p:cNvPicPr>
          <p:nvPr/>
        </p:nvPicPr>
        <p:blipFill>
          <a:blip r:embed="rId6" cstate="print"/>
          <a:srcRect t="89541"/>
          <a:stretch>
            <a:fillRect/>
          </a:stretch>
        </p:blipFill>
        <p:spPr>
          <a:xfrm rot="10800000">
            <a:off x="3347864" y="3140968"/>
            <a:ext cx="2592288" cy="303191"/>
          </a:xfrm>
          <a:prstGeom prst="blockArc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77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770" decel="100000"/>
                                        <p:tgtEl>
                                          <p:spTgt spid="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6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77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77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8" dur="770" decel="100000"/>
                                        <p:tgtEl>
                                          <p:spTgt spid="2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77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/>
      <p:bldP spid="26" grpId="0"/>
      <p:bldP spid="27" grpId="0"/>
      <p:bldP spid="28" grpId="0"/>
      <p:bldP spid="29" grpId="0"/>
      <p:bldP spid="30" grpId="0"/>
      <p:bldP spid="34" grpId="0"/>
      <p:bldP spid="44" grpId="0"/>
      <p:bldP spid="48" grpId="0"/>
      <p:bldP spid="50" grpId="0"/>
      <p:bldP spid="51" grpId="0"/>
      <p:bldP spid="5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121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Unicode MS</vt:lpstr>
      <vt:lpstr>Calibri</vt:lpstr>
      <vt:lpstr>Century Gothic</vt:lpstr>
      <vt:lpstr>Office Theme</vt:lpstr>
      <vt:lpstr>Planting for Success</vt:lpstr>
      <vt:lpstr>ACKNOWLEDGEMENT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Michelle Fuller</dc:creator>
  <cp:lastModifiedBy>Michelle Fuller</cp:lastModifiedBy>
  <cp:revision>67</cp:revision>
  <dcterms:created xsi:type="dcterms:W3CDTF">2022-05-19T08:53:40Z</dcterms:created>
  <dcterms:modified xsi:type="dcterms:W3CDTF">2022-07-13T00:35:34Z</dcterms:modified>
</cp:coreProperties>
</file>